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gif>
</file>

<file path=ppt/media/image11.jpg>
</file>

<file path=ppt/media/image12.jpg>
</file>

<file path=ppt/media/image2.png>
</file>

<file path=ppt/media/image3.jpg>
</file>

<file path=ppt/media/image4.gif>
</file>

<file path=ppt/media/image5.jp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fa5fe7a153_0_6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fa5fe7a153_0_6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fa5fe7a153_0_6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fa5fe7a153_0_6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fa5fe7a153_0_6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fa5fe7a153_0_6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fa5fe7a153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fa5fe7a153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fa5fe7a153_0_5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fa5fe7a153_0_5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fa5fe7a153_0_5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fa5fe7a153_0_5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fa5fe7a153_0_5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fa5fe7a153_0_5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fa5fe7a153_0_5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fa5fe7a153_0_5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fa5fe7a153_0_5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fa5fe7a153_0_5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fa5fe7a153_0_5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fa5fe7a153_0_5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gif"/><Relationship Id="rId4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gif"/><Relationship Id="rId4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Prevención de riesgos laborales 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Guillermo Cerame y Diego Trasobares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Conclusiones</a:t>
            </a:r>
            <a:endParaRPr/>
          </a:p>
        </p:txBody>
      </p:sp>
      <p:sp>
        <p:nvSpPr>
          <p:cNvPr id="129" name="Google Shape;129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Los riesgos no son numerosos, pero hay que tenerlos en cuenta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Deberemos ajustar</a:t>
            </a:r>
            <a:endParaRPr/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Pantalla</a:t>
            </a:r>
            <a:endParaRPr/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Teclado y ratón</a:t>
            </a:r>
            <a:endParaRPr/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Mesa y silla</a:t>
            </a:r>
            <a:endParaRPr/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Reposapiés cuando sea necesario.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Debemos realizar descansos periódicos.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 txBox="1"/>
          <p:nvPr>
            <p:ph type="title"/>
          </p:nvPr>
        </p:nvSpPr>
        <p:spPr>
          <a:xfrm>
            <a:off x="311700" y="431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Preguntas</a:t>
            </a:r>
            <a:endParaRPr/>
          </a:p>
        </p:txBody>
      </p:sp>
      <p:sp>
        <p:nvSpPr>
          <p:cNvPr id="135" name="Google Shape;135;p23"/>
          <p:cNvSpPr txBox="1"/>
          <p:nvPr>
            <p:ph idx="1" type="body"/>
          </p:nvPr>
        </p:nvSpPr>
        <p:spPr>
          <a:xfrm>
            <a:off x="311700" y="1152475"/>
            <a:ext cx="4396500" cy="3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ct val="91666"/>
              <a:buFont typeface="Arial"/>
              <a:buNone/>
            </a:pPr>
            <a:r>
              <a:rPr lang="en" sz="1200">
                <a:solidFill>
                  <a:schemeClr val="dk1"/>
                </a:solidFill>
              </a:rPr>
              <a:t>1. La pantalla del ordenador debe estar:</a:t>
            </a:r>
            <a:endParaRPr sz="1200">
              <a:solidFill>
                <a:schemeClr val="dk1"/>
              </a:solidFill>
            </a:endParaRPr>
          </a:p>
          <a:p>
            <a:pPr indent="-228600" lvl="0" marL="45720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ct val="116666"/>
              <a:buNone/>
            </a:pPr>
            <a:r>
              <a:rPr lang="en" sz="1200">
                <a:solidFill>
                  <a:schemeClr val="dk1"/>
                </a:solidFill>
              </a:rPr>
              <a:t>A)  A la distancia que yo quiera, como me sea cómoda.</a:t>
            </a:r>
            <a:endParaRPr sz="1200">
              <a:solidFill>
                <a:schemeClr val="dk1"/>
              </a:solidFill>
            </a:endParaRPr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6666"/>
              <a:buNone/>
            </a:pPr>
            <a:r>
              <a:rPr lang="en" sz="1200">
                <a:solidFill>
                  <a:schemeClr val="dk1"/>
                </a:solidFill>
              </a:rPr>
              <a:t>B)  Dependiendo de la pantalla, normalmente 50cm. </a:t>
            </a:r>
            <a:endParaRPr sz="1200">
              <a:solidFill>
                <a:schemeClr val="dk1"/>
              </a:solidFill>
            </a:endParaRPr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6666"/>
              <a:buNone/>
            </a:pPr>
            <a:r>
              <a:rPr lang="en" sz="1200">
                <a:solidFill>
                  <a:schemeClr val="dk1"/>
                </a:solidFill>
              </a:rPr>
              <a:t>C)  Todas las pantallas deben estar a 20cm de mis ojos.</a:t>
            </a:r>
            <a:endParaRPr sz="1200">
              <a:solidFill>
                <a:schemeClr val="dk1"/>
              </a:solidFill>
            </a:endParaRPr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6666"/>
              <a:buNone/>
            </a:pPr>
            <a:r>
              <a:rPr lang="en" sz="1200">
                <a:solidFill>
                  <a:schemeClr val="dk1"/>
                </a:solidFill>
              </a:rPr>
              <a:t>D)  Las pantallas actuales no afectan a los ojos.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2. Si nuestras piernas no llegan al suelo debemos:</a:t>
            </a:r>
            <a:endParaRPr sz="1200">
              <a:solidFill>
                <a:schemeClr val="dk1"/>
              </a:solidFill>
            </a:endParaRPr>
          </a:p>
          <a:p>
            <a:pPr indent="-228600" lvl="0" marL="45720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ct val="116666"/>
              <a:buNone/>
            </a:pPr>
            <a:r>
              <a:rPr lang="en" sz="1200">
                <a:solidFill>
                  <a:schemeClr val="dk1"/>
                </a:solidFill>
              </a:rPr>
              <a:t>1)  Colocar un reposapiés. </a:t>
            </a:r>
            <a:endParaRPr sz="1200">
              <a:solidFill>
                <a:schemeClr val="dk1"/>
              </a:solidFill>
            </a:endParaRPr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6666"/>
              <a:buNone/>
            </a:pPr>
            <a:r>
              <a:rPr lang="en" sz="1200">
                <a:solidFill>
                  <a:schemeClr val="dk1"/>
                </a:solidFill>
              </a:rPr>
              <a:t>2)  Colocar cojines debajo del asiento</a:t>
            </a:r>
            <a:endParaRPr sz="1200">
              <a:solidFill>
                <a:schemeClr val="dk1"/>
              </a:solidFill>
            </a:endParaRPr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6666"/>
              <a:buNone/>
            </a:pPr>
            <a:r>
              <a:rPr lang="en" sz="1200">
                <a:solidFill>
                  <a:schemeClr val="dk1"/>
                </a:solidFill>
              </a:rPr>
              <a:t>3)  No hace falta que los pies toquen el suelo.</a:t>
            </a:r>
            <a:endParaRPr sz="1200">
              <a:solidFill>
                <a:schemeClr val="dk1"/>
              </a:solidFill>
            </a:endParaRPr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6666"/>
              <a:buNone/>
            </a:pPr>
            <a:r>
              <a:rPr lang="en" sz="1200">
                <a:solidFill>
                  <a:schemeClr val="dk1"/>
                </a:solidFill>
              </a:rPr>
              <a:t>4)  Cambiar de silla.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4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23"/>
          <p:cNvSpPr txBox="1"/>
          <p:nvPr/>
        </p:nvSpPr>
        <p:spPr>
          <a:xfrm>
            <a:off x="4668000" y="426575"/>
            <a:ext cx="4353300" cy="41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</a:rPr>
              <a:t>3. ¿Qué debemos ajustar/cambiar para evitar el Síndrome del Túnel Carpiano?</a:t>
            </a:r>
            <a:endParaRPr sz="1200">
              <a:solidFill>
                <a:schemeClr val="dk1"/>
              </a:solidFill>
            </a:endParaRPr>
          </a:p>
          <a:p>
            <a:pPr indent="-228600" lvl="0" marL="4572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" sz="1200">
                <a:solidFill>
                  <a:schemeClr val="dk1"/>
                </a:solidFill>
              </a:rPr>
              <a:t>1)  La iluminación ambiente</a:t>
            </a:r>
            <a:endParaRPr sz="1200">
              <a:solidFill>
                <a:schemeClr val="dk1"/>
              </a:solidFill>
            </a:endParaRPr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" sz="1200">
                <a:solidFill>
                  <a:schemeClr val="dk1"/>
                </a:solidFill>
              </a:rPr>
              <a:t>2)  La altura de nuestro monitor</a:t>
            </a:r>
            <a:endParaRPr sz="1200">
              <a:solidFill>
                <a:schemeClr val="dk1"/>
              </a:solidFill>
            </a:endParaRPr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" sz="1200">
                <a:solidFill>
                  <a:schemeClr val="dk1"/>
                </a:solidFill>
              </a:rPr>
              <a:t>3)  La postura con la que usamos el teclado y el ratón 4)  El tipo de calzado que utilizamos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</a:rPr>
              <a:t>4. ¿Cómo debemos de sentarnos para evitar lesiones?</a:t>
            </a:r>
            <a:endParaRPr sz="1200">
              <a:solidFill>
                <a:schemeClr val="dk1"/>
              </a:solidFill>
            </a:endParaRPr>
          </a:p>
          <a:p>
            <a:pPr indent="-228600" lvl="0" marL="4572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" sz="1200">
                <a:solidFill>
                  <a:schemeClr val="dk1"/>
                </a:solidFill>
              </a:rPr>
              <a:t>1)  De la manera que más cómodos estemos.</a:t>
            </a:r>
            <a:endParaRPr sz="1200">
              <a:solidFill>
                <a:schemeClr val="dk1"/>
              </a:solidFill>
            </a:endParaRPr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" sz="1200">
                <a:solidFill>
                  <a:schemeClr val="dk1"/>
                </a:solidFill>
              </a:rPr>
              <a:t>2)  Con los pies apoyados totalmente y los muslos paralelos al suelo. </a:t>
            </a:r>
            <a:endParaRPr sz="1200">
              <a:solidFill>
                <a:schemeClr val="dk1"/>
              </a:solidFill>
            </a:endParaRPr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" sz="1200">
                <a:solidFill>
                  <a:schemeClr val="dk1"/>
                </a:solidFill>
              </a:rPr>
              <a:t>3)  Cruzando una pierna encima de la otra.</a:t>
            </a:r>
            <a:endParaRPr sz="1200">
              <a:solidFill>
                <a:schemeClr val="dk1"/>
              </a:solidFill>
            </a:endParaRPr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" sz="1200">
                <a:solidFill>
                  <a:schemeClr val="dk1"/>
                </a:solidFill>
              </a:rPr>
              <a:t>4)  No debemos trabajar sentados, mejor trabajar de pie.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Indice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en"/>
              <a:t>Riesgos laborales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en"/>
              <a:t>Ergonomía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arenR"/>
            </a:pPr>
            <a:r>
              <a:rPr lang="en"/>
              <a:t>Pantalla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arenR"/>
            </a:pPr>
            <a:r>
              <a:rPr lang="en"/>
              <a:t>Teclado y ratón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arenR"/>
            </a:pPr>
            <a:r>
              <a:rPr lang="en"/>
              <a:t>Mesa y silla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arenR"/>
            </a:pPr>
            <a:r>
              <a:rPr lang="en"/>
              <a:t>Reposapiés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arenR"/>
            </a:pPr>
            <a:r>
              <a:rPr lang="en"/>
              <a:t>Descansos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en"/>
              <a:t>Conclusiones y preguntas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38500" y="3914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Riesgo laboral</a:t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77625" y="964150"/>
            <a:ext cx="5309700" cy="334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P</a:t>
            </a:r>
            <a:r>
              <a:rPr lang="en" sz="1900"/>
              <a:t>osibilidad de que un trabajador sufra algún daño en la salud derivado de las condiciones de trabajo.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Tipos</a:t>
            </a:r>
            <a:endParaRPr sz="19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Fatiga visual: relacionada con las pantallas. Sindrome visual informático.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Fatiga muscular: relacionada con las posturas y la ubicación inadecuada del equipo. Sindrome del tunel carpiano, y otras molestias musculares.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Carga Mental: estrés, desmotivación...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Factores en la organización del trabajo:monotonía, carga excesiva de trabajo...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Contacto eléctrico, caídas o golpes contra objetos...</a:t>
            </a:r>
            <a:endParaRPr sz="1500"/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17825" y="1412113"/>
            <a:ext cx="3669476" cy="2449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Ergonomía</a:t>
            </a:r>
            <a:endParaRPr/>
          </a:p>
        </p:txBody>
      </p: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i="1" lang="en" sz="2100" u="sng">
                <a:solidFill>
                  <a:schemeClr val="dk1"/>
                </a:solidFill>
              </a:rPr>
              <a:t>Definición</a:t>
            </a:r>
            <a:r>
              <a:rPr lang="en" sz="2100"/>
              <a:t>: </a:t>
            </a:r>
            <a:r>
              <a:rPr lang="en" sz="2100">
                <a:solidFill>
                  <a:schemeClr val="dk1"/>
                </a:solidFill>
              </a:rPr>
              <a:t>Estudio</a:t>
            </a:r>
            <a:r>
              <a:rPr lang="en" sz="21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" sz="2100">
                <a:solidFill>
                  <a:schemeClr val="dk1"/>
                </a:solidFill>
              </a:rPr>
              <a:t>de la adaptación</a:t>
            </a:r>
            <a:r>
              <a:rPr lang="en" sz="21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" sz="2100">
                <a:solidFill>
                  <a:schemeClr val="dk1"/>
                </a:solidFill>
              </a:rPr>
              <a:t>de las máquinas, muebles y utensilios a la persona que los emplea habitualmente, para lograr una mayor comodidad</a:t>
            </a:r>
            <a:r>
              <a:rPr lang="en" sz="21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" sz="2100">
                <a:solidFill>
                  <a:schemeClr val="dk1"/>
                </a:solidFill>
              </a:rPr>
              <a:t>y eficacia</a:t>
            </a:r>
            <a:endParaRPr sz="21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5" name="Google Shape;7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2775" y="2345247"/>
            <a:ext cx="5601100" cy="2223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Pantalla</a:t>
            </a:r>
            <a:endParaRPr/>
          </a:p>
        </p:txBody>
      </p:sp>
      <p:sp>
        <p:nvSpPr>
          <p:cNvPr id="81" name="Google Shape;81;p17"/>
          <p:cNvSpPr txBox="1"/>
          <p:nvPr>
            <p:ph idx="1" type="body"/>
          </p:nvPr>
        </p:nvSpPr>
        <p:spPr>
          <a:xfrm>
            <a:off x="339425" y="1146925"/>
            <a:ext cx="8520600" cy="294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Distancia</a:t>
            </a:r>
            <a:endParaRPr b="1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Entre 50-65cm es suficiente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-      Altura y </a:t>
            </a:r>
            <a:r>
              <a:rPr b="1" lang="en"/>
              <a:t>Ángulo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Altura en correlación con los ojos y pantalla recta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       Ajustes internos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Adaptar el Brillo, contraste y demás a tus preferencias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2" name="Google Shape;8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9000" y="155175"/>
            <a:ext cx="2792776" cy="157095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7"/>
          <p:cNvSpPr/>
          <p:nvPr/>
        </p:nvSpPr>
        <p:spPr>
          <a:xfrm>
            <a:off x="133300" y="1268800"/>
            <a:ext cx="574200" cy="282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7"/>
          <p:cNvSpPr/>
          <p:nvPr/>
        </p:nvSpPr>
        <p:spPr>
          <a:xfrm>
            <a:off x="188725" y="2065213"/>
            <a:ext cx="574200" cy="282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7"/>
          <p:cNvSpPr/>
          <p:nvPr/>
        </p:nvSpPr>
        <p:spPr>
          <a:xfrm>
            <a:off x="166550" y="2922525"/>
            <a:ext cx="574200" cy="282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6" name="Google Shape;8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65500" y="2273300"/>
            <a:ext cx="2792775" cy="18160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type="title"/>
          </p:nvPr>
        </p:nvSpPr>
        <p:spPr>
          <a:xfrm>
            <a:off x="311700" y="236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Teclado y ratón</a:t>
            </a:r>
            <a:endParaRPr/>
          </a:p>
        </p:txBody>
      </p:sp>
      <p:sp>
        <p:nvSpPr>
          <p:cNvPr id="92" name="Google Shape;92;p18"/>
          <p:cNvSpPr txBox="1"/>
          <p:nvPr>
            <p:ph idx="1" type="body"/>
          </p:nvPr>
        </p:nvSpPr>
        <p:spPr>
          <a:xfrm>
            <a:off x="311700" y="2161525"/>
            <a:ext cx="3646500" cy="132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84"/>
              <a:t>Teclado</a:t>
            </a:r>
            <a:endParaRPr b="1" sz="3084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3084" u="sng"/>
              <a:t>Utilizar las pestañas de la parte trasera</a:t>
            </a:r>
            <a:endParaRPr sz="3084" u="sng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3084" u="sng"/>
              <a:t>Correcta </a:t>
            </a:r>
            <a:r>
              <a:rPr lang="en" sz="3084" u="sng"/>
              <a:t>colocación</a:t>
            </a:r>
            <a:r>
              <a:rPr lang="en" sz="3084" u="sng"/>
              <a:t> de muñecas</a:t>
            </a:r>
            <a:endParaRPr sz="3084" u="sng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8"/>
          <p:cNvSpPr txBox="1"/>
          <p:nvPr/>
        </p:nvSpPr>
        <p:spPr>
          <a:xfrm>
            <a:off x="144500" y="854063"/>
            <a:ext cx="51312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Los brazos deben permanecer en un </a:t>
            </a:r>
            <a:r>
              <a:rPr lang="en"/>
              <a:t>ángulo</a:t>
            </a:r>
            <a:r>
              <a:rPr lang="en"/>
              <a:t> de 90º </a:t>
            </a:r>
            <a:r>
              <a:rPr lang="en"/>
              <a:t>así</a:t>
            </a:r>
            <a:r>
              <a:rPr lang="en"/>
              <a:t> como lo más pegados al cuerpo posible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Tener un espacio de trabajo que te permita trabajar con el teclado y raton de manera natural</a:t>
            </a:r>
            <a:endParaRPr/>
          </a:p>
        </p:txBody>
      </p:sp>
      <p:sp>
        <p:nvSpPr>
          <p:cNvPr id="94" name="Google Shape;94;p18"/>
          <p:cNvSpPr txBox="1"/>
          <p:nvPr/>
        </p:nvSpPr>
        <p:spPr>
          <a:xfrm>
            <a:off x="4167250" y="2161500"/>
            <a:ext cx="407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8"/>
          <p:cNvSpPr txBox="1"/>
          <p:nvPr>
            <p:ph idx="1" type="body"/>
          </p:nvPr>
        </p:nvSpPr>
        <p:spPr>
          <a:xfrm>
            <a:off x="4423550" y="2203325"/>
            <a:ext cx="4780800" cy="15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Raton</a:t>
            </a:r>
            <a:endParaRPr b="1" sz="1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 u="sng"/>
              <a:t>Tamaño adecuado a tu mano</a:t>
            </a:r>
            <a:endParaRPr sz="1200" u="sng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 u="sng"/>
              <a:t>Colocación</a:t>
            </a:r>
            <a:r>
              <a:rPr lang="en" sz="1200" u="sng"/>
              <a:t> de dedos que no </a:t>
            </a:r>
            <a:r>
              <a:rPr lang="en" sz="1200" u="sng"/>
              <a:t>fuerce</a:t>
            </a:r>
            <a:r>
              <a:rPr lang="en" sz="1200" u="sng"/>
              <a:t> el antebrazo</a:t>
            </a:r>
            <a:endParaRPr sz="1200" u="sng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6" name="Google Shape;9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43600" y="236025"/>
            <a:ext cx="3709675" cy="196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43600" y="3335475"/>
            <a:ext cx="2669250" cy="1919293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0113" y="3227425"/>
            <a:ext cx="3709675" cy="202735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8"/>
          <p:cNvSpPr/>
          <p:nvPr/>
        </p:nvSpPr>
        <p:spPr>
          <a:xfrm>
            <a:off x="4167250" y="2204850"/>
            <a:ext cx="313500" cy="3135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8"/>
          <p:cNvSpPr/>
          <p:nvPr/>
        </p:nvSpPr>
        <p:spPr>
          <a:xfrm>
            <a:off x="78625" y="2204850"/>
            <a:ext cx="313500" cy="3135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/>
          <p:nvPr>
            <p:ph type="title"/>
          </p:nvPr>
        </p:nvSpPr>
        <p:spPr>
          <a:xfrm>
            <a:off x="311700" y="3928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Mesa y silla</a:t>
            </a:r>
            <a:endParaRPr/>
          </a:p>
        </p:txBody>
      </p:sp>
      <p:sp>
        <p:nvSpPr>
          <p:cNvPr id="106" name="Google Shape;106;p19"/>
          <p:cNvSpPr txBox="1"/>
          <p:nvPr>
            <p:ph idx="1" type="body"/>
          </p:nvPr>
        </p:nvSpPr>
        <p:spPr>
          <a:xfrm>
            <a:off x="144725" y="1068275"/>
            <a:ext cx="4289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Una mesa que nos permita reposar los brazos para evitar problemas. A tener en cuenta la anchura y el fondo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La silla deberá ser </a:t>
            </a:r>
            <a:r>
              <a:rPr lang="en"/>
              <a:t>cómoda</a:t>
            </a:r>
            <a:r>
              <a:rPr lang="en"/>
              <a:t>, que nos permita tener una postura erguida y que podamos apoyar los pies en el suelo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7" name="Google Shape;10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60175" y="0"/>
            <a:ext cx="4883823" cy="2267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reating the Perfect Ergonomic Workspace- The ULTIMATE Guide - Ergonomic  Trends" id="108" name="Google Shape;10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30700" y="2190675"/>
            <a:ext cx="3626350" cy="288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Reposapiés</a:t>
            </a:r>
            <a:endParaRPr/>
          </a:p>
        </p:txBody>
      </p:sp>
      <p:pic>
        <p:nvPicPr>
          <p:cNvPr id="114" name="Google Shape;11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8250" y="1336225"/>
            <a:ext cx="3296575" cy="2235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1100" y="1427000"/>
            <a:ext cx="3296575" cy="2054398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0"/>
          <p:cNvSpPr txBox="1"/>
          <p:nvPr/>
        </p:nvSpPr>
        <p:spPr>
          <a:xfrm>
            <a:off x="5411400" y="3763875"/>
            <a:ext cx="296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5 a 15º de inclinación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Descansos</a:t>
            </a:r>
            <a:endParaRPr/>
          </a:p>
        </p:txBody>
      </p:sp>
      <p:sp>
        <p:nvSpPr>
          <p:cNvPr id="122" name="Google Shape;122;p21"/>
          <p:cNvSpPr txBox="1"/>
          <p:nvPr>
            <p:ph idx="1" type="body"/>
          </p:nvPr>
        </p:nvSpPr>
        <p:spPr>
          <a:xfrm>
            <a:off x="311700" y="1152475"/>
            <a:ext cx="3284700" cy="35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Cada 15 mins: descansar la vista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Cada 30 mins: levantarse y andar un poco.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Cada 1-2h de trabajo: realizar estiramientos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3" name="Google Shape;12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2551" y="1321613"/>
            <a:ext cx="4631426" cy="309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